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1A3"/>
    <a:srgbClr val="F8E2A3"/>
    <a:srgbClr val="3333FF"/>
    <a:srgbClr val="6CC8D2"/>
    <a:srgbClr val="FFF6FF"/>
    <a:srgbClr val="EDFFF6"/>
    <a:srgbClr val="ECECEC"/>
    <a:srgbClr val="FFFFA1"/>
    <a:srgbClr val="CC3300"/>
    <a:srgbClr val="F1A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5388" autoAdjust="0"/>
  </p:normalViewPr>
  <p:slideViewPr>
    <p:cSldViewPr snapToGrid="0">
      <p:cViewPr varScale="1">
        <p:scale>
          <a:sx n="60" d="100"/>
          <a:sy n="60" d="100"/>
        </p:scale>
        <p:origin x="85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_v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Лист1!$D$4</c:f>
              <c:strCache>
                <c:ptCount val="1"/>
                <c:pt idx="0">
                  <c:v>Кол-во дефектов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Лист1!$B$5:$B$10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</c:numCache>
            </c:numRef>
          </c:cat>
          <c:val>
            <c:numRef>
              <c:f>Лист1!$D$5:$D$10</c:f>
              <c:numCache>
                <c:formatCode>General</c:formatCode>
                <c:ptCount val="6"/>
                <c:pt idx="0">
                  <c:v>19</c:v>
                </c:pt>
                <c:pt idx="1">
                  <c:v>18</c:v>
                </c:pt>
                <c:pt idx="2">
                  <c:v>18</c:v>
                </c:pt>
                <c:pt idx="3">
                  <c:v>15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3-4D97-AEF2-04E5031B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392400"/>
        <c:axId val="7433895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Лист1!$B$5:$B$10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</c:v>
                      </c:pt>
                      <c:pt idx="1">
                        <c:v>6</c:v>
                      </c:pt>
                      <c:pt idx="2">
                        <c:v>3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Лист1!$D$5:$D$10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19</c:v>
                      </c:pt>
                      <c:pt idx="1">
                        <c:v>18</c:v>
                      </c:pt>
                      <c:pt idx="2">
                        <c:v>18</c:v>
                      </c:pt>
                      <c:pt idx="3">
                        <c:v>15</c:v>
                      </c:pt>
                      <c:pt idx="4">
                        <c:v>14</c:v>
                      </c:pt>
                      <c:pt idx="5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E53-4D97-AEF2-04E5031B525F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Лист1!$F$4</c:f>
              <c:strCache>
                <c:ptCount val="1"/>
                <c:pt idx="0">
                  <c:v>Процент дефектов нарастающим итогом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Лист1!$B$5:$B$10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</c:numCache>
            </c:numRef>
          </c:cat>
          <c:val>
            <c:numRef>
              <c:f>Лист1!$F$5:$F$10</c:f>
              <c:numCache>
                <c:formatCode>0.00%</c:formatCode>
                <c:ptCount val="6"/>
                <c:pt idx="0">
                  <c:v>0.218</c:v>
                </c:pt>
                <c:pt idx="1">
                  <c:v>0.42399999999999999</c:v>
                </c:pt>
                <c:pt idx="2" formatCode="0%">
                  <c:v>0.63</c:v>
                </c:pt>
                <c:pt idx="3">
                  <c:v>0.80200000000000005</c:v>
                </c:pt>
                <c:pt idx="4">
                  <c:v>0.96299999999999997</c:v>
                </c:pt>
                <c:pt idx="5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3-4D97-AEF2-04E5031B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174416"/>
        <c:axId val="669173936"/>
      </c:lineChart>
      <c:catAx>
        <c:axId val="74339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3389520"/>
        <c:crosses val="autoZero"/>
        <c:auto val="1"/>
        <c:lblAlgn val="ctr"/>
        <c:lblOffset val="100"/>
        <c:noMultiLvlLbl val="0"/>
      </c:catAx>
      <c:valAx>
        <c:axId val="74338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3392400"/>
        <c:crosses val="autoZero"/>
        <c:crossBetween val="between"/>
      </c:valAx>
      <c:valAx>
        <c:axId val="669173936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174416"/>
        <c:crosses val="max"/>
        <c:crossBetween val="between"/>
      </c:valAx>
      <c:catAx>
        <c:axId val="669174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917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3DC39-2E06-449F-AF57-F469E4AB5536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64CAD-7DE6-43B0-8BD9-782CAD96E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7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DB65-7C52-4E95-9DCE-8C5F7229E429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4D69-A1D4-4388-B283-D0087AFA8061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8F9-AA51-4FAB-B331-861FC6EC3240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3DE0-5F4F-49E3-88FD-DEFA467FAC39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AD7-754C-4319-8967-8BF2D551B5C9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0A09-6190-4D74-8B6C-30F0DF92E903}" type="datetime1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BE24-20A7-4296-BDAC-896703E030AC}" type="datetime1">
              <a:rPr lang="ru-RU" smtClean="0"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890C-D8B9-410D-A092-0C6221A4ED2B}" type="datetime1">
              <a:rPr lang="ru-RU" smtClean="0"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5D7E-B49D-4A70-95C1-183F69A4A764}" type="datetime1">
              <a:rPr lang="ru-RU" smtClean="0"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D716-FF63-4F90-971D-900644E2B7CC}" type="datetime1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311E-7A3A-4D19-8292-1C35303D213D}" type="datetime1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F9CA-EFA4-441E-88BE-BD3B6247FE92}" type="datetime1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74" y="0"/>
            <a:ext cx="121478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14632" r="9902" b="14753"/>
          <a:stretch/>
        </p:blipFill>
        <p:spPr>
          <a:xfrm>
            <a:off x="10567447" y="366879"/>
            <a:ext cx="1540956" cy="90783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99408" y="3291944"/>
            <a:ext cx="8203505" cy="30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Риск-ориентированные технологии искусственного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интеллекта и метод Парето для прогнозирования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аварий нефтегазовых объектов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2755" y="5403806"/>
            <a:ext cx="4660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Кунцевич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Артем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Дмитриевич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2572" y="136525"/>
            <a:ext cx="6599739" cy="345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НИЦ «Надежность и ресурс больших систем и машин» </a:t>
            </a:r>
            <a:r>
              <a:rPr lang="ru-RU" sz="15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УрО</a:t>
            </a:r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РАН</a:t>
            </a:r>
          </a:p>
          <a:p>
            <a:pPr algn="ctr"/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Институт Строительства и Архитектуры Уральского федерального университета</a:t>
            </a:r>
          </a:p>
          <a:p>
            <a:pPr algn="ctr"/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группа экспертов по надежности </a:t>
            </a:r>
            <a:r>
              <a:rPr lang="ru-RU" sz="1500" b="1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Gnedenko</a:t>
            </a:r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Forum</a:t>
            </a:r>
          </a:p>
          <a:p>
            <a:pPr algn="ctr"/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научная конференция</a:t>
            </a:r>
          </a:p>
          <a:p>
            <a:pPr algn="ctr"/>
            <a:r>
              <a:rPr lang="ru-RU" sz="15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 школа молодых ученых с международным участием</a:t>
            </a:r>
          </a:p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РИСК-ОРИЕНТИРОВАННЫЕ МЕЖДИСЦИПЛИНАРНЫЕ ТЕХНОЛОГИИ</a:t>
            </a:r>
          </a:p>
          <a:p>
            <a:pPr algn="ctr">
              <a:spcAft>
                <a:spcPts val="800"/>
              </a:spcAft>
            </a:pPr>
            <a:r>
              <a:rPr lang="ru-RU" sz="15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ПРОЕКТИРОВАНИЯ И ЭКСПЛУАТАЦИИ СОЦИОТЕХНИЧЕСКИХ ИНФРАСТРУКТУР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РОМТПЭСИ-2026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28–30 мая 2026 г.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2977964" y="161299"/>
            <a:ext cx="1311232" cy="131899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90B8FE-2C57-D49B-2DC9-98B81DE6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b="1" smtClean="0">
                <a:solidFill>
                  <a:schemeClr val="tx1"/>
                </a:solidFill>
              </a:rPr>
              <a:t>1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79AE2-A08F-98DA-FEB9-DE271D2C40A9}"/>
              </a:ext>
            </a:extLst>
          </p:cNvPr>
          <p:cNvSpPr txBox="1"/>
          <p:nvPr/>
        </p:nvSpPr>
        <p:spPr>
          <a:xfrm>
            <a:off x="986792" y="1192149"/>
            <a:ext cx="403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Пример моделирования сети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A45F52-DB9F-0B70-5BBC-FA31E882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81591-8AC3-E929-9CD3-7532D5B60F8C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2C3C20-E856-58FB-EB2C-77CEDE3FEA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C9566C-7961-503C-759F-2AA446D55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100" y="1618395"/>
            <a:ext cx="6439799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44124B-F1F6-5524-C312-A10A24B57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653" y="1891459"/>
            <a:ext cx="7464140" cy="12239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21E2E7-3953-F2EA-4BEE-CD9E1A2E0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214" y="3359606"/>
            <a:ext cx="7464140" cy="13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C0F98B-336F-CCA8-FE52-DE45E73D1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214" y="5117518"/>
            <a:ext cx="7517579" cy="13597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8190D2-C5F2-3957-0181-E79454F0BA4B}"/>
              </a:ext>
            </a:extLst>
          </p:cNvPr>
          <p:cNvSpPr txBox="1"/>
          <p:nvPr/>
        </p:nvSpPr>
        <p:spPr>
          <a:xfrm>
            <a:off x="3886208" y="962414"/>
            <a:ext cx="4473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Таблицы условных вероятностей</a:t>
            </a:r>
          </a:p>
          <a:p>
            <a:endParaRPr lang="ru-RU" sz="240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DFEEE649-A81D-D91D-2614-7313F3CD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FE150-433B-96E1-41E2-C5CF2DF487A8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31D5A6-13C0-2710-B72F-E1AD7F69E4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0F321-1687-D197-A9C5-8D907D261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737" y="1497672"/>
            <a:ext cx="7449226" cy="5266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19E1C-710C-FDB3-5B4F-9907F74F4825}"/>
              </a:ext>
            </a:extLst>
          </p:cNvPr>
          <p:cNvSpPr txBox="1"/>
          <p:nvPr/>
        </p:nvSpPr>
        <p:spPr>
          <a:xfrm>
            <a:off x="3747410" y="917199"/>
            <a:ext cx="655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Общий вид построенной сети Байеса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4CDF48C-6410-A2E9-8EF1-F9D7411C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12</a:t>
            </a:fld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C307E-C2E8-ACD6-5CF3-8B759C80F15E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45AD55-6DD2-1234-3103-8482BCA9AE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257581-A452-20A8-4957-17025FD6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63262-653B-FE3F-1DFE-1CE81346C22A}"/>
              </a:ext>
            </a:extLst>
          </p:cNvPr>
          <p:cNvSpPr txBox="1"/>
          <p:nvPr/>
        </p:nvSpPr>
        <p:spPr>
          <a:xfrm>
            <a:off x="2005806" y="875429"/>
            <a:ext cx="829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Вероятность возникновения аварии при выявлении дефектов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D299B24-D8D2-84F9-EABA-EBFA769B9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700265"/>
              </p:ext>
            </p:extLst>
          </p:nvPr>
        </p:nvGraphicFramePr>
        <p:xfrm>
          <a:off x="2084871" y="1535701"/>
          <a:ext cx="8303467" cy="49150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12843">
                  <a:extLst>
                    <a:ext uri="{9D8B030D-6E8A-4147-A177-3AD203B41FA5}">
                      <a16:colId xmlns:a16="http://schemas.microsoft.com/office/drawing/2014/main" val="3939927693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777781783"/>
                    </a:ext>
                  </a:extLst>
                </a:gridCol>
                <a:gridCol w="2292181">
                  <a:extLst>
                    <a:ext uri="{9D8B030D-6E8A-4147-A177-3AD203B41FA5}">
                      <a16:colId xmlns:a16="http://schemas.microsoft.com/office/drawing/2014/main" val="2964668458"/>
                    </a:ext>
                  </a:extLst>
                </a:gridCol>
              </a:tblGrid>
              <a:tr h="726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Причина аварии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Балл влияния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865315"/>
                  </a:ext>
                </a:extLst>
              </a:tr>
              <a:tr h="632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1. Дефекты изготовления оборудования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0,05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9672962"/>
                  </a:ext>
                </a:extLst>
              </a:tr>
              <a:tr h="632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2. Износ и старение оборудования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0,10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8148853"/>
                  </a:ext>
                </a:extLst>
              </a:tr>
              <a:tr h="958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3. Нарушение технологического режима и регламента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0,10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9787801"/>
                  </a:ext>
                </a:extLst>
              </a:tr>
              <a:tr h="958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4. Ошибки персонала и нарушение правил безопасности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0,2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7787795"/>
                  </a:ext>
                </a:extLst>
              </a:tr>
              <a:tr h="502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5. Проектные недостатки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r>
                        <a:rPr lang="en-US" sz="1600">
                          <a:effectLst/>
                        </a:rPr>
                        <a:t>,</a:t>
                      </a:r>
                      <a:r>
                        <a:rPr lang="ru-RU" sz="1600">
                          <a:effectLst/>
                        </a:rPr>
                        <a:t>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102545"/>
                  </a:ext>
                </a:extLst>
              </a:tr>
              <a:tr h="502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6. Внешние воздействия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0,2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50102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1C1DBA-C405-E01C-5885-1FAC54AF8515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103F1E-F46F-ABBE-4250-BF2887073F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FDA981-E206-9F68-2E73-14B66D1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14</a:t>
            </a:fld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DFAE0-D8FE-3222-3C1E-73B1AA90C582}"/>
              </a:ext>
            </a:extLst>
          </p:cNvPr>
          <p:cNvSpPr txBox="1"/>
          <p:nvPr/>
        </p:nvSpPr>
        <p:spPr>
          <a:xfrm>
            <a:off x="2545955" y="875429"/>
            <a:ext cx="838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Таблица условных вероятностей узла «Авария на объекте»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B2C0DA-E294-7A6E-4FF7-BFDC1BD29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3" y="1722038"/>
            <a:ext cx="11840066" cy="43793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A74131-F1A9-94C5-5144-24CF069CC9AC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EA9FDC-6035-B915-5BEE-35CD2935E6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D928E-14DE-24E0-4086-5AFD330ED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DA1B32A-7EC9-798F-1FAB-C7EBE72BA4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258864-5E68-BC8F-06D8-D9A837728695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39877A3-2569-AAB2-DFA1-75C82ECD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B9D71-8E2B-52F0-D47A-4CDBF5954705}"/>
              </a:ext>
            </a:extLst>
          </p:cNvPr>
          <p:cNvSpPr txBox="1"/>
          <p:nvPr/>
        </p:nvSpPr>
        <p:spPr>
          <a:xfrm>
            <a:off x="811422" y="983270"/>
            <a:ext cx="215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Метод Парето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353F3-EF38-D3CA-1CA0-F4AC53853294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394699-3382-935D-3400-C1192DBC0B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67B7AA-EB2D-599C-3B1E-47F151728C2D}"/>
              </a:ext>
            </a:extLst>
          </p:cNvPr>
          <p:cNvSpPr txBox="1"/>
          <p:nvPr/>
        </p:nvSpPr>
        <p:spPr>
          <a:xfrm>
            <a:off x="811423" y="1539024"/>
            <a:ext cx="10999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Метод Парето (принцип </a:t>
            </a:r>
            <a:r>
              <a:rPr lang="ru-RU" sz="2000" dirty="0" smtClean="0"/>
              <a:t>20/80</a:t>
            </a:r>
            <a:r>
              <a:rPr lang="ru-RU" sz="2000" dirty="0" smtClean="0"/>
              <a:t>) </a:t>
            </a:r>
            <a:r>
              <a:rPr lang="ru-RU" sz="2000" dirty="0"/>
              <a:t>— это правило, гласящее, что лишь 20% усилий приносят 80% результата, в то время как остальные 80% усилий дают лишь 20%. Соотношение 20/80 – не жесткая величина. Соотношение может быть другим. Суть заключается в поиске ключевых, самых эффективных действий и избавлении от непродуктивных затрат времени и ресурсов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1FDC31-EF48-2850-A12F-C295ED7BC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338" y="2928433"/>
            <a:ext cx="5363323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C23034-D825-9445-74D2-3D41DF2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16</a:t>
            </a:fld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EF2F5-46C7-61C6-0AC3-1EAB08CA1CC8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9DB92-6CB2-5BBE-23A8-4A97832785BF}"/>
              </a:ext>
            </a:extLst>
          </p:cNvPr>
          <p:cNvSpPr txBox="1"/>
          <p:nvPr/>
        </p:nvSpPr>
        <p:spPr>
          <a:xfrm>
            <a:off x="986118" y="827329"/>
            <a:ext cx="831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Особенности применения метода Парето в байесовских сетях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16D3414-B355-2157-2C7D-70451D3D1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81597"/>
              </p:ext>
            </p:extLst>
          </p:nvPr>
        </p:nvGraphicFramePr>
        <p:xfrm>
          <a:off x="320511" y="1346923"/>
          <a:ext cx="11717519" cy="45328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1441">
                  <a:extLst>
                    <a:ext uri="{9D8B030D-6E8A-4147-A177-3AD203B41FA5}">
                      <a16:colId xmlns:a16="http://schemas.microsoft.com/office/drawing/2014/main" val="71544"/>
                    </a:ext>
                  </a:extLst>
                </a:gridCol>
                <a:gridCol w="5077318">
                  <a:extLst>
                    <a:ext uri="{9D8B030D-6E8A-4147-A177-3AD203B41FA5}">
                      <a16:colId xmlns:a16="http://schemas.microsoft.com/office/drawing/2014/main" val="1302872738"/>
                    </a:ext>
                  </a:extLst>
                </a:gridCol>
                <a:gridCol w="2929380">
                  <a:extLst>
                    <a:ext uri="{9D8B030D-6E8A-4147-A177-3AD203B41FA5}">
                      <a16:colId xmlns:a16="http://schemas.microsoft.com/office/drawing/2014/main" val="2992671395"/>
                    </a:ext>
                  </a:extLst>
                </a:gridCol>
                <a:gridCol w="2929380">
                  <a:extLst>
                    <a:ext uri="{9D8B030D-6E8A-4147-A177-3AD203B41FA5}">
                      <a16:colId xmlns:a16="http://schemas.microsoft.com/office/drawing/2014/main" val="1554611409"/>
                    </a:ext>
                  </a:extLst>
                </a:gridCol>
              </a:tblGrid>
              <a:tr h="415889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Достоинства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Недостатки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253018"/>
                  </a:ext>
                </a:extLst>
              </a:tr>
              <a:tr h="801279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метода Парето для отбора узлов до моделирования сети Байеса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Меньшее количество узлов в сети, что оказывает положительное влияние на общей производительности работы ПК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GeNIe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более наглядных результатах.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Трудоёмкость – не раскрывается потенциал байесовских сетей и ПК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GeNIe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так как расчет риска и ранжирование по методу Парето происходит вручную.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088664"/>
                  </a:ext>
                </a:extLst>
              </a:tr>
              <a:tr h="916512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Визуализация «эффекта Парето» через анализ чувствительности (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Sensitivity Analysis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в ПК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GeNIe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Скорость расчета, реагирование на изменение характеристик узлов сети.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нагрузка на сеть при большом количестве узлов и их параметров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76172"/>
                  </a:ext>
                </a:extLst>
              </a:tr>
              <a:tr h="916512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Ранжирование через силу влияния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Strenght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Influence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Наглядная демонстрация Парето-зависимости на графе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нагрузка на сеть при большом количестве узлов и их параметров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1827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77F5C6-292F-B0DF-BFEF-60CD0558B5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E23E8-2931-C2E3-FD26-D44E10BEF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3CBBCBC-A439-83E8-89FE-10E8CBB61B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5614F0-3D92-06BC-8D0A-E37A2B9089E2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21F8805-97CC-9A6E-FFA2-11E28007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17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B9B54-3A05-FE33-5FD6-4B99D77C828E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EBD977-C820-D515-12B3-B7B219A88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618" y="1541318"/>
            <a:ext cx="6380319" cy="4543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9D7EF2-6ABE-C518-0813-96E844837F13}"/>
              </a:ext>
            </a:extLst>
          </p:cNvPr>
          <p:cNvSpPr txBox="1"/>
          <p:nvPr/>
        </p:nvSpPr>
        <p:spPr>
          <a:xfrm>
            <a:off x="4027677" y="827329"/>
            <a:ext cx="413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Анализ чувствительности сети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58FA3D-0A27-53FD-1239-D731D25960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21E7-5D13-C0F3-9076-284FA8302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8C0A8D2-FDDC-D556-8668-210B9B0C0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332FD1-753C-F26E-779E-398B57152FE8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F3428F-F136-1B86-D5B7-1B0D2A6E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18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B6323-14AF-FC74-B50A-C3DCCCAC1A95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A6ECE8-6628-2A7A-EE1E-1CA386B4E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492" y="1301200"/>
            <a:ext cx="9391015" cy="4712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D4621D-35D3-8754-2174-B67E934FF7CF}"/>
              </a:ext>
            </a:extLst>
          </p:cNvPr>
          <p:cNvSpPr txBox="1"/>
          <p:nvPr/>
        </p:nvSpPr>
        <p:spPr>
          <a:xfrm>
            <a:off x="4027677" y="827329"/>
            <a:ext cx="413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Анализ чувствительности сети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DD07BE-61EE-BC7D-1FD4-4C2CF110EE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BA63-0A7C-72FE-E6CA-0D171AA5D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F710C8E-89B8-DD43-D4C0-5D10A9342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EF928A-3999-143E-6BE4-889EF9A67C3A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E79F744-F387-4F50-73BE-32054F15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355C4-E104-B8B1-DB21-754D1269352D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93067B-C0E7-9465-C4B2-9AE92F386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180" y="1831344"/>
            <a:ext cx="6201640" cy="45250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A7BEBE-6B4A-48E9-E112-B37BCB01DCE0}"/>
              </a:ext>
            </a:extLst>
          </p:cNvPr>
          <p:cNvSpPr txBox="1"/>
          <p:nvPr/>
        </p:nvSpPr>
        <p:spPr>
          <a:xfrm>
            <a:off x="4482924" y="818860"/>
            <a:ext cx="3017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Анализ силы влияния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A3B372-0D6C-D1CC-AB73-0CB3739924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99018-5FA6-5987-FF83-351658018BBC}"/>
              </a:ext>
            </a:extLst>
          </p:cNvPr>
          <p:cNvSpPr txBox="1"/>
          <p:nvPr/>
        </p:nvSpPr>
        <p:spPr>
          <a:xfrm>
            <a:off x="2745194" y="827329"/>
            <a:ext cx="706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Актуальность исследования</a:t>
            </a:r>
            <a:r>
              <a:rPr lang="en-US" sz="4400" dirty="0"/>
              <a:t>:</a:t>
            </a:r>
            <a:endParaRPr lang="ru-RU" sz="4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87FD66-1D5F-4086-AC02-17775B246E7D}"/>
              </a:ext>
            </a:extLst>
          </p:cNvPr>
          <p:cNvSpPr/>
          <p:nvPr/>
        </p:nvSpPr>
        <p:spPr>
          <a:xfrm>
            <a:off x="2895565" y="1887421"/>
            <a:ext cx="2569464" cy="1481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Высокая степень опасности нефтегазовых объектов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C63AA2-A468-BF31-112A-C1F677FEE0AB}"/>
              </a:ext>
            </a:extLst>
          </p:cNvPr>
          <p:cNvSpPr/>
          <p:nvPr/>
        </p:nvSpPr>
        <p:spPr>
          <a:xfrm>
            <a:off x="6726973" y="1887421"/>
            <a:ext cx="2569464" cy="1481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Необходимость перехода от реактивного управления к прогнозированию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845A2B-520A-EEAD-83BC-92C0E9991C97}"/>
              </a:ext>
            </a:extLst>
          </p:cNvPr>
          <p:cNvSpPr/>
          <p:nvPr/>
        </p:nvSpPr>
        <p:spPr>
          <a:xfrm>
            <a:off x="2895565" y="4269644"/>
            <a:ext cx="2569464" cy="1481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Потребность в адаптивных (динамически обновляемых) моделях оценки риска.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5F6D139-03C1-EFB6-3B49-78B07E342906}"/>
              </a:ext>
            </a:extLst>
          </p:cNvPr>
          <p:cNvSpPr/>
          <p:nvPr/>
        </p:nvSpPr>
        <p:spPr>
          <a:xfrm>
            <a:off x="6726973" y="4269644"/>
            <a:ext cx="2569464" cy="1481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Сложность ранжирования рисков при ограниченных ресурсах на мероприятия по повышению безопасности.</a:t>
            </a:r>
          </a:p>
          <a:p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32A7E451-7032-0F7B-480E-D9FEFEB1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929FB-9F81-82B6-3210-598F7A2A3541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81A414-8379-1AEC-73B4-7B606D7F7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51170-C8A3-DC0F-05C1-5BC4207C3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397BECE-2B0D-1711-F3F7-EFFA7A9525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8A183D-CEAD-3C9A-4D79-E0555CA9C233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61C4AB-88EB-1F16-919C-B929B9D7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20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30226-73F0-8A70-3690-2240022B4303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B3095C3-3242-8518-2758-5B8A3C6E7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70522"/>
              </p:ext>
            </p:extLst>
          </p:nvPr>
        </p:nvGraphicFramePr>
        <p:xfrm>
          <a:off x="1865769" y="1353075"/>
          <a:ext cx="8522569" cy="523981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12540">
                  <a:extLst>
                    <a:ext uri="{9D8B030D-6E8A-4147-A177-3AD203B41FA5}">
                      <a16:colId xmlns:a16="http://schemas.microsoft.com/office/drawing/2014/main" val="1934885443"/>
                    </a:ext>
                  </a:extLst>
                </a:gridCol>
                <a:gridCol w="2715001">
                  <a:extLst>
                    <a:ext uri="{9D8B030D-6E8A-4147-A177-3AD203B41FA5}">
                      <a16:colId xmlns:a16="http://schemas.microsoft.com/office/drawing/2014/main" val="268071569"/>
                    </a:ext>
                  </a:extLst>
                </a:gridCol>
                <a:gridCol w="1886000">
                  <a:extLst>
                    <a:ext uri="{9D8B030D-6E8A-4147-A177-3AD203B41FA5}">
                      <a16:colId xmlns:a16="http://schemas.microsoft.com/office/drawing/2014/main" val="3762971594"/>
                    </a:ext>
                  </a:extLst>
                </a:gridCol>
                <a:gridCol w="1704514">
                  <a:extLst>
                    <a:ext uri="{9D8B030D-6E8A-4147-A177-3AD203B41FA5}">
                      <a16:colId xmlns:a16="http://schemas.microsoft.com/office/drawing/2014/main" val="3911764024"/>
                    </a:ext>
                  </a:extLst>
                </a:gridCol>
                <a:gridCol w="1704514">
                  <a:extLst>
                    <a:ext uri="{9D8B030D-6E8A-4147-A177-3AD203B41FA5}">
                      <a16:colId xmlns:a16="http://schemas.microsoft.com/office/drawing/2014/main" val="1520449944"/>
                    </a:ext>
                  </a:extLst>
                </a:gridCol>
              </a:tblGrid>
              <a:tr h="94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№ п/п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Виды дефектов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дефектов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Процент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дефектов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Процент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дефектов нарастающим итогом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5906275"/>
                  </a:ext>
                </a:extLst>
              </a:tr>
              <a:tr h="33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7597649"/>
                  </a:ext>
                </a:extLst>
              </a:tr>
              <a:tr h="94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Ошибки персонала и нарушения правил безопасности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21,8 %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21,8 %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509645"/>
                  </a:ext>
                </a:extLst>
              </a:tr>
              <a:tr h="224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Внешние воздействия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20,6 %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42,4 %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398563"/>
                  </a:ext>
                </a:extLst>
              </a:tr>
              <a:tr h="703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Нарушение технологического режима и регламента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20,6 %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63 %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319558"/>
                  </a:ext>
                </a:extLst>
              </a:tr>
              <a:tr h="463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Износ и старение оборудования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17,2 %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80,2 %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1945748"/>
                  </a:ext>
                </a:extLst>
              </a:tr>
              <a:tr h="463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Дефекты изготовления и монтажа оборудования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r>
                        <a:rPr lang="en-US" sz="1600">
                          <a:effectLst/>
                        </a:rPr>
                        <a:t>,1 %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96,3 %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66066"/>
                  </a:ext>
                </a:extLst>
              </a:tr>
              <a:tr h="224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Проектные недостатки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3,7 %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100 %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71226"/>
                  </a:ext>
                </a:extLst>
              </a:tr>
              <a:tr h="2243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87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100 %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07370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D19EED1-5CDB-3D93-9CB3-314F3D2A90A6}"/>
              </a:ext>
            </a:extLst>
          </p:cNvPr>
          <p:cNvSpPr txBox="1"/>
          <p:nvPr/>
        </p:nvSpPr>
        <p:spPr>
          <a:xfrm>
            <a:off x="4482924" y="818860"/>
            <a:ext cx="453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Ранжирование по методу Парето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5AE226-6314-2634-02C0-8793401B4D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E6663-B6D5-31E5-B10D-086D487C0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6BED4E4-2A5F-3C46-EFDF-F13ADA3A7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6194D1-A965-015E-9080-ABBF2CAA970C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8BB5170-5EFF-9218-E693-E30C9808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21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98EC0-1D9B-362E-73B5-789EB5F0171D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2B293F6-948E-0E82-465B-4DB0D3388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975861"/>
              </p:ext>
            </p:extLst>
          </p:nvPr>
        </p:nvGraphicFramePr>
        <p:xfrm>
          <a:off x="986118" y="1669270"/>
          <a:ext cx="10090405" cy="454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B7E27E-DED1-6F42-4847-0D6B8CFDA54F}"/>
              </a:ext>
            </a:extLst>
          </p:cNvPr>
          <p:cNvSpPr txBox="1"/>
          <p:nvPr/>
        </p:nvSpPr>
        <p:spPr>
          <a:xfrm>
            <a:off x="4653836" y="1098801"/>
            <a:ext cx="267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Диаграмма Парето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A61238-2F6C-D95E-3110-7151316144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4CA9E-B07B-6712-18F5-BCD8DFDB9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3B1BD8-B66E-756C-9487-6EEDBD8848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96BED4E4-2A5F-3C46-EFDF-F13ADA3A72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AF59F6-8180-8716-76F5-7EC20C05198E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C1FE4C-B022-E344-33FC-2DE5D61A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22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02A64-402B-BF9A-B322-5615FC436349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13DE0-84A9-23E2-1C7F-67D1D96EBEED}"/>
              </a:ext>
            </a:extLst>
          </p:cNvPr>
          <p:cNvSpPr txBox="1"/>
          <p:nvPr/>
        </p:nvSpPr>
        <p:spPr>
          <a:xfrm>
            <a:off x="4241191" y="954597"/>
            <a:ext cx="350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Выводы и рекомендации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34EBE-B593-85CA-9A46-8A2CA58F66F5}"/>
              </a:ext>
            </a:extLst>
          </p:cNvPr>
          <p:cNvSpPr txBox="1"/>
          <p:nvPr/>
        </p:nvSpPr>
        <p:spPr>
          <a:xfrm>
            <a:off x="1225484" y="1618395"/>
            <a:ext cx="10281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 исследования</a:t>
            </a:r>
            <a:r>
              <a:rPr lang="en-US" b="1" dirty="0"/>
              <a:t>:</a:t>
            </a:r>
            <a:r>
              <a:rPr lang="ru-RU" b="1" dirty="0"/>
              <a:t> </a:t>
            </a:r>
            <a:r>
              <a:rPr lang="ru-RU" dirty="0"/>
              <a:t>разработан подход к прогнозированию аварий на потенциально опасных объектах нефтегазовой отрасли на основе совместного применения байесовских сетей и метода Парето.</a:t>
            </a:r>
          </a:p>
          <a:p>
            <a:endParaRPr lang="ru-RU" dirty="0"/>
          </a:p>
          <a:p>
            <a:r>
              <a:rPr lang="ru-RU" b="1" dirty="0"/>
              <a:t>Научная новизна</a:t>
            </a:r>
            <a:r>
              <a:rPr lang="en-US" b="1" dirty="0"/>
              <a:t>:</a:t>
            </a:r>
            <a:endParaRPr lang="ru-RU" b="1" dirty="0"/>
          </a:p>
          <a:p>
            <a:pPr marL="0" lvl="1" indent="263525">
              <a:buFont typeface="Arial" panose="020B0604020202020204" pitchFamily="34" charset="0"/>
              <a:buChar char="•"/>
            </a:pPr>
            <a:r>
              <a:rPr lang="ru-RU" dirty="0"/>
              <a:t>Для нефтегазовых опасных производственных объектов (ОПО) предложен и реализован подход, интегрирующий байесовские сети и метод Парето</a:t>
            </a:r>
          </a:p>
          <a:p>
            <a:pPr marL="0" lvl="1" indent="263525">
              <a:buFont typeface="Arial" panose="020B0604020202020204" pitchFamily="34" charset="0"/>
              <a:buChar char="•"/>
            </a:pPr>
            <a:r>
              <a:rPr lang="ru-RU" dirty="0"/>
              <a:t>Предложен способ выявления Парето-важных узлов не только по частоте событий, но и на основе анализа чувствительности и анализа силы влияния непосредственно в байесовской сети.</a:t>
            </a:r>
          </a:p>
          <a:p>
            <a:endParaRPr lang="ru-RU" b="1" dirty="0"/>
          </a:p>
          <a:p>
            <a:endParaRPr lang="ru-RU" dirty="0"/>
          </a:p>
          <a:p>
            <a:r>
              <a:rPr lang="ru-RU" b="1" dirty="0"/>
              <a:t>Интеграция метода Парето и БС позволила</a:t>
            </a:r>
            <a:r>
              <a:rPr lang="en-US" b="1" dirty="0"/>
              <a:t>: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Производить оценку вероятности аварии</a:t>
            </a:r>
            <a:r>
              <a:rPr lang="en-US" dirty="0"/>
              <a:t>,</a:t>
            </a:r>
            <a:r>
              <a:rPr lang="ru-RU" dirty="0"/>
              <a:t> идентификации критических причин и обоснования распределения ресурсов на мероприятия по повышению промышленной безопасности.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Производить многокритериальное ранжирование причин возникновения аварий.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Определить наиболее уязвимые узлы.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3058BF-46CD-F71E-8583-D0E58298BD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4A509-1D2B-65A2-0D7D-570E663D5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C4D752A-ABFF-7BC9-89FE-4E3A9A723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23B1BD8-B66E-756C-9487-6EEDBD8848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6381BE-13D8-95B4-9196-0A235C2790D2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66F288-0257-EC07-51D2-C9C75F34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23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FDBDC-BEF3-C749-3220-F703EC8A5AF3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49D9B-34B8-AF98-7384-D7F6C155D1FD}"/>
              </a:ext>
            </a:extLst>
          </p:cNvPr>
          <p:cNvSpPr txBox="1"/>
          <p:nvPr/>
        </p:nvSpPr>
        <p:spPr>
          <a:xfrm>
            <a:off x="2888838" y="2967335"/>
            <a:ext cx="678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DF968F-7F1D-8B20-31C7-F78C93EB25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E9EE1-F96A-C2EA-0B79-80F765D9E21F}"/>
              </a:ext>
            </a:extLst>
          </p:cNvPr>
          <p:cNvSpPr txBox="1"/>
          <p:nvPr/>
        </p:nvSpPr>
        <p:spPr>
          <a:xfrm>
            <a:off x="1088136" y="1353312"/>
            <a:ext cx="10963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/>
            <a:r>
              <a:rPr lang="ru-RU" sz="2400" b="1" dirty="0"/>
              <a:t>Объект исследования</a:t>
            </a:r>
            <a:r>
              <a:rPr lang="en-US" sz="2400" b="1" dirty="0"/>
              <a:t>:</a:t>
            </a:r>
            <a:r>
              <a:rPr lang="ru-RU" sz="2400" b="1" dirty="0"/>
              <a:t> </a:t>
            </a:r>
            <a:r>
              <a:rPr lang="ru-RU" sz="2400" dirty="0"/>
              <a:t>ПОО</a:t>
            </a:r>
            <a:r>
              <a:rPr lang="ru-RU" sz="2400" b="1" dirty="0"/>
              <a:t> </a:t>
            </a:r>
            <a:r>
              <a:rPr lang="ru-RU" sz="2400" dirty="0"/>
              <a:t>нефтегазовой отрасли.</a:t>
            </a:r>
          </a:p>
          <a:p>
            <a:pPr indent="536575"/>
            <a:r>
              <a:rPr lang="ru-RU" sz="2400" b="1" dirty="0"/>
              <a:t>Предмет исследования</a:t>
            </a:r>
            <a:r>
              <a:rPr lang="en-US" sz="2400" dirty="0"/>
              <a:t>:</a:t>
            </a:r>
            <a:r>
              <a:rPr lang="ru-RU" sz="2400" dirty="0"/>
              <a:t> совместное применение байесовских сетей и метода Парето для прогнозирования аварий на нефтегазовых ПОО.</a:t>
            </a:r>
          </a:p>
          <a:p>
            <a:pPr indent="536575"/>
            <a:r>
              <a:rPr lang="ru-RU" sz="2400" b="1" dirty="0"/>
              <a:t>Цель</a:t>
            </a:r>
            <a:r>
              <a:rPr lang="en-US" sz="2400" b="1" dirty="0"/>
              <a:t>:</a:t>
            </a:r>
            <a:r>
              <a:rPr lang="ru-RU" sz="2400" b="1" dirty="0"/>
              <a:t> </a:t>
            </a:r>
            <a:r>
              <a:rPr lang="ru-RU" sz="2400" dirty="0"/>
              <a:t>разработка подхода к прогнозированию аварий на нефтегазовых ПОО на основе совместного применения байесовских сетей и метода Парето.</a:t>
            </a:r>
          </a:p>
          <a:p>
            <a:pPr indent="536575"/>
            <a:r>
              <a:rPr lang="ru-RU" sz="2400" b="1" dirty="0"/>
              <a:t>Задачи</a:t>
            </a:r>
            <a:r>
              <a:rPr lang="en-US" sz="2400" b="1" dirty="0"/>
              <a:t>: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Анализ состояния вопроса на основе зарубежных и отечественных источников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Анализ существующих программных комплексов для моделирования байесовских сетей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Изучение теории и практики применения метода Парето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Сбор и систематизация данных по авариям на нефтегазовых объектах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Разработка сети </a:t>
            </a:r>
            <a:r>
              <a:rPr lang="ru-RU" sz="2400" dirty="0"/>
              <a:t>Б</a:t>
            </a:r>
            <a:r>
              <a:rPr lang="ru-RU" sz="2400" dirty="0" smtClean="0"/>
              <a:t>айеса </a:t>
            </a:r>
            <a:r>
              <a:rPr lang="ru-RU" sz="2400" dirty="0"/>
              <a:t>для моделирования и прогнозирования аварий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Совместное применение сети </a:t>
            </a:r>
            <a:r>
              <a:rPr lang="ru-RU" sz="2400" dirty="0"/>
              <a:t>Б</a:t>
            </a:r>
            <a:r>
              <a:rPr lang="ru-RU" sz="2400" dirty="0" smtClean="0"/>
              <a:t>айеса </a:t>
            </a:r>
            <a:r>
              <a:rPr lang="ru-RU" sz="2400" dirty="0"/>
              <a:t>и метода Парето</a:t>
            </a:r>
            <a:r>
              <a:rPr lang="en-US" sz="2400" dirty="0"/>
              <a:t>,</a:t>
            </a:r>
            <a:r>
              <a:rPr lang="ru-RU" sz="2400" dirty="0"/>
              <a:t> анализ результатов.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BA0839-683E-12DC-0992-4D6442CF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D8305-BA1F-E408-A555-EF78BD2DBF92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D0D119-5A83-AABE-57E9-60392DF691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515F4C5-9A03-3014-5DA1-86E7819D0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10669"/>
              </p:ext>
            </p:extLst>
          </p:nvPr>
        </p:nvGraphicFramePr>
        <p:xfrm>
          <a:off x="2381388" y="1083818"/>
          <a:ext cx="7429224" cy="5713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7069">
                  <a:extLst>
                    <a:ext uri="{9D8B030D-6E8A-4147-A177-3AD203B41FA5}">
                      <a16:colId xmlns:a16="http://schemas.microsoft.com/office/drawing/2014/main" val="3552980730"/>
                    </a:ext>
                  </a:extLst>
                </a:gridCol>
                <a:gridCol w="1797628">
                  <a:extLst>
                    <a:ext uri="{9D8B030D-6E8A-4147-A177-3AD203B41FA5}">
                      <a16:colId xmlns:a16="http://schemas.microsoft.com/office/drawing/2014/main" val="1530969118"/>
                    </a:ext>
                  </a:extLst>
                </a:gridCol>
                <a:gridCol w="1824527">
                  <a:extLst>
                    <a:ext uri="{9D8B030D-6E8A-4147-A177-3AD203B41FA5}">
                      <a16:colId xmlns:a16="http://schemas.microsoft.com/office/drawing/2014/main" val="179033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Название журнала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Искусственный интеллект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Метод Парето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49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Loss Prevention in the Process Industries</a:t>
                      </a:r>
                      <a:endParaRPr lang="ru-RU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17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Reliability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Engineering &amp; System Safety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69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Accident Analysis &amp; Prevention</a:t>
                      </a:r>
                      <a:endParaRPr lang="ru-RU" sz="18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00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Hazardous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Materials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76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Safety Research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98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Chemical Engineering Transactions</a:t>
                      </a:r>
                      <a:endParaRPr lang="ru-RU" sz="18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55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Kybernetes</a:t>
                      </a:r>
                      <a:endParaRPr lang="ru-RU" sz="18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44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 transfer: fundamental principles and innovative technical solutions</a:t>
                      </a:r>
                      <a:endParaRPr lang="ru-RU" sz="18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25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in Maintenance Engineering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618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Communications in Statistics - Theory and Methods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7461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A48074-6EE6-690E-38E7-49A63C12C252}"/>
              </a:ext>
            </a:extLst>
          </p:cNvPr>
          <p:cNvSpPr txBox="1"/>
          <p:nvPr/>
        </p:nvSpPr>
        <p:spPr>
          <a:xfrm>
            <a:off x="1133821" y="778221"/>
            <a:ext cx="10479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Сравнение публикационной активности по теме искусственного интеллекта и метода Парето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47DB3-A894-6CCC-A4A7-DEBEB101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D4983-FDEF-7684-FA1C-B91BA258E24F}"/>
              </a:ext>
            </a:extLst>
          </p:cNvPr>
          <p:cNvSpPr txBox="1"/>
          <p:nvPr/>
        </p:nvSpPr>
        <p:spPr>
          <a:xfrm>
            <a:off x="1613848" y="168123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11C142-225F-B27A-AFFA-A608B8B000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5B4A16-B3F9-FCF9-E4DF-F714A38D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931D5-55F8-B443-F4CD-CF83C46EDD30}"/>
              </a:ext>
            </a:extLst>
          </p:cNvPr>
          <p:cNvSpPr txBox="1"/>
          <p:nvPr/>
        </p:nvSpPr>
        <p:spPr>
          <a:xfrm rot="10800000" flipV="1">
            <a:off x="653795" y="665029"/>
            <a:ext cx="100434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2000" dirty="0"/>
              <a:t>Инструментом для моделирования и изучения байесовских сетей принят программный комплекс </a:t>
            </a:r>
            <a:r>
              <a:rPr lang="en-US" sz="2000" dirty="0" err="1"/>
              <a:t>GeNIe</a:t>
            </a:r>
            <a:r>
              <a:rPr lang="ru-RU" sz="2000" dirty="0"/>
              <a:t>. Прежде всего, </a:t>
            </a:r>
            <a:r>
              <a:rPr lang="ru-RU" sz="2000" dirty="0" err="1"/>
              <a:t>GeNIe</a:t>
            </a:r>
            <a:r>
              <a:rPr lang="ru-RU" sz="2000" dirty="0"/>
              <a:t> предоставляет полнофункциональную академическую версию </a:t>
            </a:r>
            <a:r>
              <a:rPr lang="ru-RU" sz="2000" dirty="0" smtClean="0"/>
              <a:t>для </a:t>
            </a:r>
            <a:r>
              <a:rPr lang="ru-RU" sz="2000" dirty="0"/>
              <a:t>некоммерческого </a:t>
            </a:r>
            <a:r>
              <a:rPr lang="ru-RU" sz="2000" dirty="0" smtClean="0"/>
              <a:t>использования</a:t>
            </a:r>
            <a:r>
              <a:rPr lang="en-US" sz="2000" dirty="0" smtClean="0"/>
              <a:t>. </a:t>
            </a:r>
            <a:r>
              <a:rPr lang="ru-RU" sz="2000" dirty="0"/>
              <a:t>При этом </a:t>
            </a:r>
            <a:r>
              <a:rPr lang="ru-RU" sz="2000" dirty="0" smtClean="0"/>
              <a:t>академическая </a:t>
            </a:r>
            <a:r>
              <a:rPr lang="ru-RU" sz="2000" dirty="0"/>
              <a:t>версия не накладывает искусственных ограничений на размер и сложность модели, позволяя строить сколь угодно глубокие сети. </a:t>
            </a:r>
          </a:p>
          <a:p>
            <a:pPr indent="536575" algn="just"/>
            <a:endParaRPr lang="ru-RU" sz="2000" dirty="0"/>
          </a:p>
          <a:p>
            <a:pPr indent="536575" algn="just"/>
            <a:r>
              <a:rPr lang="ru-RU" sz="2000" dirty="0"/>
              <a:t> ПК </a:t>
            </a:r>
            <a:r>
              <a:rPr lang="en-US" sz="2000" dirty="0" err="1"/>
              <a:t>GeNIe</a:t>
            </a:r>
            <a:r>
              <a:rPr lang="en-US" sz="2000" dirty="0"/>
              <a:t> </a:t>
            </a:r>
            <a:r>
              <a:rPr lang="ru-RU" sz="2000" dirty="0"/>
              <a:t>предлагает полную поддержку динамических байесовских сетей, которые необходимы для моделирования развития аварийных процессов во времени, что прямо соответствует специфике нефтегазовых объектов, где риски носят эволюционирующий характер. </a:t>
            </a:r>
          </a:p>
          <a:p>
            <a:pPr indent="536575"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1DAE5B-66E9-75E5-AB67-3C998B542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062" y="3883516"/>
            <a:ext cx="5703471" cy="2472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61D3D4-1E39-E000-28F5-F896633D1753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391C87-A93B-FAC8-2760-20ACC9A2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13F99-1A38-6ADD-8169-0D060A49C7B4}"/>
              </a:ext>
            </a:extLst>
          </p:cNvPr>
          <p:cNvSpPr txBox="1"/>
          <p:nvPr/>
        </p:nvSpPr>
        <p:spPr>
          <a:xfrm>
            <a:off x="2743200" y="827329"/>
            <a:ext cx="6622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Применение байесовских сетей и метода Парето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32D873-EA36-54F0-CB83-5C27002A19B6}"/>
              </a:ext>
            </a:extLst>
          </p:cNvPr>
          <p:cNvSpPr/>
          <p:nvPr/>
        </p:nvSpPr>
        <p:spPr>
          <a:xfrm>
            <a:off x="1133821" y="1876964"/>
            <a:ext cx="2569464" cy="1481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Сбор статистических данных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5BD605-6624-A86F-E2F2-4C5338480B3D}"/>
              </a:ext>
            </a:extLst>
          </p:cNvPr>
          <p:cNvSpPr/>
          <p:nvPr/>
        </p:nvSpPr>
        <p:spPr>
          <a:xfrm>
            <a:off x="4811268" y="1876964"/>
            <a:ext cx="2569464" cy="1481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Выделение причин аварий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BA5500-AD3F-317F-5B77-B44A7801636B}"/>
              </a:ext>
            </a:extLst>
          </p:cNvPr>
          <p:cNvSpPr/>
          <p:nvPr/>
        </p:nvSpPr>
        <p:spPr>
          <a:xfrm>
            <a:off x="8413591" y="1876964"/>
            <a:ext cx="2569464" cy="1481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Расчет условных вероятностей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F719EB-199C-6348-D0A6-F92C3C0AC7FF}"/>
              </a:ext>
            </a:extLst>
          </p:cNvPr>
          <p:cNvSpPr/>
          <p:nvPr/>
        </p:nvSpPr>
        <p:spPr>
          <a:xfrm>
            <a:off x="8413591" y="4258123"/>
            <a:ext cx="2569464" cy="1481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Построение байесовской сети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> заполнение таблиц условных вероятностей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EFC8021-4F38-2E72-FD27-712C9A05DDE4}"/>
              </a:ext>
            </a:extLst>
          </p:cNvPr>
          <p:cNvSpPr/>
          <p:nvPr/>
        </p:nvSpPr>
        <p:spPr>
          <a:xfrm>
            <a:off x="4811268" y="4258123"/>
            <a:ext cx="2569464" cy="1481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Ранжирование причин по методу Парето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0AB04D-09DA-CF18-6C2D-AE70F0A63BA3}"/>
              </a:ext>
            </a:extLst>
          </p:cNvPr>
          <p:cNvSpPr/>
          <p:nvPr/>
        </p:nvSpPr>
        <p:spPr>
          <a:xfrm>
            <a:off x="1133821" y="4258123"/>
            <a:ext cx="2569464" cy="1481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Рекомендации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877421C-42F2-2D10-B8B3-673C5867499E}"/>
              </a:ext>
            </a:extLst>
          </p:cNvPr>
          <p:cNvSpPr/>
          <p:nvPr/>
        </p:nvSpPr>
        <p:spPr>
          <a:xfrm>
            <a:off x="3809648" y="2497299"/>
            <a:ext cx="820132" cy="240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D9FE835-AA29-9DE4-89AA-1D5CC09CAFB1}"/>
              </a:ext>
            </a:extLst>
          </p:cNvPr>
          <p:cNvSpPr/>
          <p:nvPr/>
        </p:nvSpPr>
        <p:spPr>
          <a:xfrm>
            <a:off x="7487095" y="2497299"/>
            <a:ext cx="820132" cy="240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1589DDE7-357D-8909-FE2D-46FB56B4CFA9}"/>
              </a:ext>
            </a:extLst>
          </p:cNvPr>
          <p:cNvSpPr/>
          <p:nvPr/>
        </p:nvSpPr>
        <p:spPr>
          <a:xfrm rot="5400000">
            <a:off x="9478906" y="3705604"/>
            <a:ext cx="820132" cy="240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8DD44FD-3303-5E6C-10A2-77BC0F00BC11}"/>
              </a:ext>
            </a:extLst>
          </p:cNvPr>
          <p:cNvSpPr/>
          <p:nvPr/>
        </p:nvSpPr>
        <p:spPr>
          <a:xfrm rot="10800000">
            <a:off x="7487095" y="4878458"/>
            <a:ext cx="820132" cy="240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7C4E12E5-20E9-9148-7FD7-8CC94D5F606E}"/>
              </a:ext>
            </a:extLst>
          </p:cNvPr>
          <p:cNvSpPr/>
          <p:nvPr/>
        </p:nvSpPr>
        <p:spPr>
          <a:xfrm rot="10800000">
            <a:off x="3847210" y="4878458"/>
            <a:ext cx="820132" cy="240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230A7543-E036-1453-0902-5350947D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78EF1B-7328-C44A-8E51-639534CB7020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9AFA0C-0620-664C-B545-6E7B151ADF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44B674-DDD5-31FC-91D0-7BCF69965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89" y="1432119"/>
            <a:ext cx="9857913" cy="5195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AD104-D94F-9A31-1B04-A865DF0BDBE4}"/>
              </a:ext>
            </a:extLst>
          </p:cNvPr>
          <p:cNvSpPr txBox="1"/>
          <p:nvPr/>
        </p:nvSpPr>
        <p:spPr>
          <a:xfrm>
            <a:off x="4380945" y="843560"/>
            <a:ext cx="3796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Статистические данные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4FAC87-E9A1-9659-474B-95B06760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7</a:t>
            </a:fld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5E24C-82D5-71D2-CB43-5A342477C34C}"/>
              </a:ext>
            </a:extLst>
          </p:cNvPr>
          <p:cNvSpPr txBox="1"/>
          <p:nvPr/>
        </p:nvSpPr>
        <p:spPr>
          <a:xfrm>
            <a:off x="1595197" y="187919"/>
            <a:ext cx="87931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DBF510-28BE-6DC9-5F43-09B5AE6E24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6B4E76-5780-9768-7F37-8E11339A0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260" y="1509270"/>
            <a:ext cx="9060180" cy="483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963419-1E66-0F15-5F45-057FD6481D0A}"/>
              </a:ext>
            </a:extLst>
          </p:cNvPr>
          <p:cNvSpPr txBox="1"/>
          <p:nvPr/>
        </p:nvSpPr>
        <p:spPr>
          <a:xfrm>
            <a:off x="3691611" y="888157"/>
            <a:ext cx="669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Условные вероятности отказов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49713-50BC-85DF-63D6-307EA26D5E2D}"/>
              </a:ext>
            </a:extLst>
          </p:cNvPr>
          <p:cNvSpPr txBox="1"/>
          <p:nvPr/>
        </p:nvSpPr>
        <p:spPr>
          <a:xfrm rot="16200000">
            <a:off x="909168" y="3582186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Вероятность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5630C-DA84-8485-3A96-79D4C91C8AAA}"/>
              </a:ext>
            </a:extLst>
          </p:cNvPr>
          <p:cNvSpPr txBox="1"/>
          <p:nvPr/>
        </p:nvSpPr>
        <p:spPr>
          <a:xfrm>
            <a:off x="3535051" y="6344163"/>
            <a:ext cx="390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Номер уточненной причины аварии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6CA8DEC-2F5B-0FF2-9434-DDFA69D7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E002DC-991A-3550-C5D2-A6F2C8BB50C4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5CA4B4-30E4-7DAC-ABA1-8878630563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921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21F887-8BF1-01CE-4095-74D5C8FB5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25941"/>
              </p:ext>
            </p:extLst>
          </p:nvPr>
        </p:nvGraphicFramePr>
        <p:xfrm>
          <a:off x="1673902" y="1573967"/>
          <a:ext cx="8544754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2377">
                  <a:extLst>
                    <a:ext uri="{9D8B030D-6E8A-4147-A177-3AD203B41FA5}">
                      <a16:colId xmlns:a16="http://schemas.microsoft.com/office/drawing/2014/main" val="2204270603"/>
                    </a:ext>
                  </a:extLst>
                </a:gridCol>
                <a:gridCol w="4272377">
                  <a:extLst>
                    <a:ext uri="{9D8B030D-6E8A-4147-A177-3AD203B41FA5}">
                      <a16:colId xmlns:a16="http://schemas.microsoft.com/office/drawing/2014/main" val="4153686259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Элемент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Описание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850709"/>
                  </a:ext>
                </a:extLst>
              </a:tr>
              <a:tr h="99301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Узлы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(Nodes)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Вероятностный узел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содержащий информацию о каком либо событии или факторе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92223"/>
                  </a:ext>
                </a:extLst>
              </a:tr>
              <a:tr h="69511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Дуги (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Arcs)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Инструмент для указания причинно-следственных связей между узлами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52475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Таблицы условных вероятностей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Вероятности состояний узлов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64926"/>
                  </a:ext>
                </a:extLst>
              </a:tr>
              <a:tr h="99301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Анализ чувствительности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Определение параметров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наиболее влияющих на целевой узел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610204"/>
                  </a:ext>
                </a:extLst>
              </a:tr>
              <a:tr h="69511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Целевой узел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Узел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расчет которого необходимо провести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46807"/>
                  </a:ext>
                </a:extLst>
              </a:tr>
              <a:tr h="69511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Сила влияния дуг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Графическое представление степени воздействия узлов друг на друга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6375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02D366-E933-7B20-0409-497FF299DB88}"/>
              </a:ext>
            </a:extLst>
          </p:cNvPr>
          <p:cNvSpPr txBox="1"/>
          <p:nvPr/>
        </p:nvSpPr>
        <p:spPr>
          <a:xfrm>
            <a:off x="1098558" y="892899"/>
            <a:ext cx="635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Элементы построения сетей </a:t>
            </a:r>
            <a:r>
              <a:rPr lang="ru-RU" sz="2400" dirty="0"/>
              <a:t>Б</a:t>
            </a:r>
            <a:r>
              <a:rPr lang="ru-RU" sz="2400" dirty="0" smtClean="0"/>
              <a:t>айеса </a:t>
            </a:r>
            <a:r>
              <a:rPr lang="ru-RU" sz="2400" dirty="0"/>
              <a:t>в ПК </a:t>
            </a:r>
            <a:r>
              <a:rPr lang="en-US" sz="2400" dirty="0" err="1"/>
              <a:t>GeNIE</a:t>
            </a:r>
            <a:endParaRPr lang="ru-RU" sz="24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E0A00-4CAD-621A-E595-F34E926A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z="1800" smtClean="0">
                <a:solidFill>
                  <a:schemeClr val="tx1"/>
                </a:solidFill>
              </a:rPr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FDAFD-E176-59E9-5DEF-5A384394A3B3}"/>
              </a:ext>
            </a:extLst>
          </p:cNvPr>
          <p:cNvSpPr txBox="1"/>
          <p:nvPr/>
        </p:nvSpPr>
        <p:spPr>
          <a:xfrm>
            <a:off x="1595197" y="187919"/>
            <a:ext cx="8793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РИСК-ОРИЕНТИРОВАННЫЕ ТЕХНОЛОГИИ ИСКУССТВЕННОГО ИНТЕЛЛЕКТА И МЕТОД ПАРЕТО ДЛЯ ПРОГНОЗИРОВАНИЯ АВАРИЙ НЕФТЕГАЗОВЫХ ОБЪЕКТОВ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7DE382-F008-5C3D-8AC2-DB0CFA3F56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371" r="51604" b="22757"/>
          <a:stretch/>
        </p:blipFill>
        <p:spPr>
          <a:xfrm>
            <a:off x="915216" y="23509"/>
            <a:ext cx="679981" cy="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5106</TotalTime>
  <Words>1258</Words>
  <Application>Microsoft Office PowerPoint</Application>
  <PresentationFormat>Широкоэкранный</PresentationFormat>
  <Paragraphs>250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Е С Гурьев</cp:lastModifiedBy>
  <cp:revision>267</cp:revision>
  <dcterms:created xsi:type="dcterms:W3CDTF">2019-05-31T06:38:44Z</dcterms:created>
  <dcterms:modified xsi:type="dcterms:W3CDTF">2026-05-28T12:22:34Z</dcterms:modified>
</cp:coreProperties>
</file>